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68" r:id="rId8"/>
    <p:sldId id="284" r:id="rId9"/>
    <p:sldId id="283" r:id="rId10"/>
    <p:sldId id="289" r:id="rId11"/>
    <p:sldId id="288" r:id="rId12"/>
    <p:sldId id="287" r:id="rId13"/>
    <p:sldId id="260" r:id="rId14"/>
    <p:sldId id="278" r:id="rId15"/>
    <p:sldId id="270" r:id="rId16"/>
    <p:sldId id="290" r:id="rId17"/>
    <p:sldId id="291" r:id="rId18"/>
    <p:sldId id="292" r:id="rId19"/>
    <p:sldId id="293" r:id="rId20"/>
    <p:sldId id="265" r:id="rId21"/>
    <p:sldId id="264" r:id="rId22"/>
    <p:sldId id="279" r:id="rId23"/>
    <p:sldId id="269" r:id="rId24"/>
    <p:sldId id="259" r:id="rId25"/>
    <p:sldId id="280" r:id="rId26"/>
    <p:sldId id="276" r:id="rId27"/>
    <p:sldId id="267" r:id="rId28"/>
    <p:sldId id="294" r:id="rId29"/>
    <p:sldId id="262" r:id="rId30"/>
    <p:sldId id="277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 autoAdjust="0"/>
    <p:restoredTop sz="96279" autoAdjust="0"/>
  </p:normalViewPr>
  <p:slideViewPr>
    <p:cSldViewPr snapToGrid="0">
      <p:cViewPr varScale="1">
        <p:scale>
          <a:sx n="141" d="100"/>
          <a:sy n="141" d="100"/>
        </p:scale>
        <p:origin x="1504" y="17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7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3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1024D5-0693-0A5A-9D84-C66042A13F7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7665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de-DE" sz="6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hyperlink" Target="https://themes.getbootstrap.com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versions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10800000" flipH="1">
            <a:off x="665092" y="1036223"/>
            <a:ext cx="6071607" cy="4785554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Software Engineering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D7115EDA-8436-2383-434A-93B2FE523F25}"/>
              </a:ext>
            </a:extLst>
          </p:cNvPr>
          <p:cNvSpPr txBox="1">
            <a:spLocks/>
          </p:cNvSpPr>
          <p:nvPr/>
        </p:nvSpPr>
        <p:spPr>
          <a:xfrm>
            <a:off x="8709356" y="6363505"/>
            <a:ext cx="3613680" cy="339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Kai Schablowsky | TINF22B5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39A3CCA5-848E-38FA-B633-BBE7CE686BF2}"/>
              </a:ext>
            </a:extLst>
          </p:cNvPr>
          <p:cNvSpPr txBox="1">
            <a:spLocks/>
          </p:cNvSpPr>
          <p:nvPr/>
        </p:nvSpPr>
        <p:spPr>
          <a:xfrm>
            <a:off x="189705" y="6363505"/>
            <a:ext cx="3613680" cy="3392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Dozent</a:t>
            </a:r>
            <a:r>
              <a:rPr lang="en-US" sz="1800" dirty="0"/>
              <a:t>: Daniel </a:t>
            </a:r>
            <a:r>
              <a:rPr lang="en-US" sz="1800" dirty="0" err="1"/>
              <a:t>Warzel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04CDE-5051-65A0-8D5B-DE4E446D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04" y="1463040"/>
            <a:ext cx="5749200" cy="2220686"/>
          </a:xfrm>
        </p:spPr>
        <p:txBody>
          <a:bodyPr/>
          <a:lstStyle/>
          <a:p>
            <a:r>
              <a:rPr lang="de-DE" dirty="0" err="1"/>
              <a:t>BaSic</a:t>
            </a:r>
            <a:r>
              <a:rPr lang="de-DE" dirty="0"/>
              <a:t> Facts ZU </a:t>
            </a:r>
            <a:r>
              <a:rPr lang="de-DE" dirty="0" err="1"/>
              <a:t>Bootsrap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77AB2-4E0C-DB1E-948A-C2DD0220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E5DBF-8305-F542-8CAF-B234DE5A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238C8-5A22-0678-E2FD-BCDF7C3BCD2E}"/>
              </a:ext>
            </a:extLst>
          </p:cNvPr>
          <p:cNvSpPr txBox="1"/>
          <p:nvPr/>
        </p:nvSpPr>
        <p:spPr>
          <a:xfrm>
            <a:off x="418011" y="1427872"/>
            <a:ext cx="5904412" cy="444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Erschienen am 19. August 2011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Entwickelt bei Twitter (heute X)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Entwickler: Mark Otto &amp; Jacob Thornton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Open Source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Das Ziel war es eine konsistente Bibliothek zu entwickeln, welche von allen Entwicklern verwendet wird, um ein einheitliches Bild zu generieren sowie um den Wartungsaufwand zu verringern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Grundlegend Kostenfrei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>
                <a:solidFill>
                  <a:schemeClr val="bg1"/>
                </a:solidFill>
              </a:rPr>
              <a:t>Wird von vielen Unternehmen verwendet</a:t>
            </a:r>
          </a:p>
        </p:txBody>
      </p:sp>
    </p:spTree>
    <p:extLst>
      <p:ext uri="{BB962C8B-B14F-4D97-AF65-F5344CB8AC3E}">
        <p14:creationId xmlns:p14="http://schemas.microsoft.com/office/powerpoint/2010/main" val="36010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10931-1476-5B4C-E556-A92E81CE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161C3-9806-3739-966C-83EBA3C8FC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4650" y="2657739"/>
            <a:ext cx="1152144" cy="768096"/>
          </a:xfrm>
        </p:spPr>
        <p:txBody>
          <a:bodyPr/>
          <a:lstStyle/>
          <a:p>
            <a:r>
              <a:rPr lang="de-DE" dirty="0"/>
              <a:t>2010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2B1D1-BAF3-FA3F-5EA5-B228C170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0CDBEB-9D3B-7FDD-94F3-15BF10F95B3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634" y="1958902"/>
            <a:ext cx="2146176" cy="555100"/>
          </a:xfrm>
        </p:spPr>
        <p:txBody>
          <a:bodyPr/>
          <a:lstStyle/>
          <a:p>
            <a:pPr algn="ctr"/>
            <a:r>
              <a:rPr lang="de-DE" dirty="0">
                <a:latin typeface="+mj-lt"/>
              </a:rPr>
              <a:t>ERSTE ERSTELLUNG VON BOOTSTRAP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CAF43D7-3C13-02F5-6D39-C9D8FDB4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22" y="859150"/>
            <a:ext cx="6782125" cy="466344"/>
          </a:xfrm>
        </p:spPr>
        <p:txBody>
          <a:bodyPr/>
          <a:lstStyle/>
          <a:p>
            <a:r>
              <a:rPr lang="de-DE" dirty="0"/>
              <a:t>Wichtige Zeitpunkte der Bootstrap Geschichte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83DE2A-B4BB-059A-3078-5E47F5529CE6}"/>
              </a:ext>
            </a:extLst>
          </p:cNvPr>
          <p:cNvCxnSpPr>
            <a:cxnSpLocks/>
          </p:cNvCxnSpPr>
          <p:nvPr/>
        </p:nvCxnSpPr>
        <p:spPr>
          <a:xfrm>
            <a:off x="802363" y="3757191"/>
            <a:ext cx="10587273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D92FED6-A8FC-A852-2449-D486893044EC}"/>
              </a:ext>
            </a:extLst>
          </p:cNvPr>
          <p:cNvSpPr txBox="1">
            <a:spLocks/>
          </p:cNvSpPr>
          <p:nvPr/>
        </p:nvSpPr>
        <p:spPr>
          <a:xfrm>
            <a:off x="3174681" y="4013174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2011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7834449-750A-93CA-0782-AB2D7AC778E0}"/>
              </a:ext>
            </a:extLst>
          </p:cNvPr>
          <p:cNvSpPr txBox="1">
            <a:spLocks/>
          </p:cNvSpPr>
          <p:nvPr/>
        </p:nvSpPr>
        <p:spPr>
          <a:xfrm>
            <a:off x="5220781" y="2657739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2012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76B9414-B174-9A3B-CBF0-F3AB202B1676}"/>
              </a:ext>
            </a:extLst>
          </p:cNvPr>
          <p:cNvSpPr txBox="1">
            <a:spLocks/>
          </p:cNvSpPr>
          <p:nvPr/>
        </p:nvSpPr>
        <p:spPr>
          <a:xfrm>
            <a:off x="7391468" y="4013174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2013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BDEF1AE-9941-65EC-BC93-37FEA6082892}"/>
              </a:ext>
            </a:extLst>
          </p:cNvPr>
          <p:cNvSpPr txBox="1">
            <a:spLocks/>
          </p:cNvSpPr>
          <p:nvPr/>
        </p:nvSpPr>
        <p:spPr>
          <a:xfrm>
            <a:off x="9350596" y="2657739"/>
            <a:ext cx="1263208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Heute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C820E86-E862-4A7A-AA12-95C75F2FFBB5}"/>
              </a:ext>
            </a:extLst>
          </p:cNvPr>
          <p:cNvSpPr txBox="1">
            <a:spLocks/>
          </p:cNvSpPr>
          <p:nvPr/>
        </p:nvSpPr>
        <p:spPr>
          <a:xfrm>
            <a:off x="2813810" y="4852758"/>
            <a:ext cx="1873886" cy="555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+mj-lt"/>
              </a:rPr>
              <a:t>ERSTER RELEASE VON BOOTSTRAP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E91B3FD-1D09-A6E9-82DF-0E6994A26840}"/>
              </a:ext>
            </a:extLst>
          </p:cNvPr>
          <p:cNvSpPr txBox="1">
            <a:spLocks/>
          </p:cNvSpPr>
          <p:nvPr/>
        </p:nvSpPr>
        <p:spPr>
          <a:xfrm>
            <a:off x="4351925" y="1675263"/>
            <a:ext cx="2889855" cy="555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+mj-lt"/>
              </a:rPr>
              <a:t>RELEASE VERSION 2.0 WELCHE RESPONSIVE DESIGN UNTERSTÜTZT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483DD6D-1C29-A859-6973-E78686D3BE91}"/>
              </a:ext>
            </a:extLst>
          </p:cNvPr>
          <p:cNvSpPr txBox="1">
            <a:spLocks/>
          </p:cNvSpPr>
          <p:nvPr/>
        </p:nvSpPr>
        <p:spPr>
          <a:xfrm>
            <a:off x="6372925" y="4852758"/>
            <a:ext cx="3189229" cy="555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+mj-lt"/>
              </a:rPr>
              <a:t>MOBILE FIRST &amp; VERBESSERTE DOKUMENTATION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132C05-B50B-CDA5-D0AB-9292B31B6907}"/>
              </a:ext>
            </a:extLst>
          </p:cNvPr>
          <p:cNvSpPr txBox="1">
            <a:spLocks/>
          </p:cNvSpPr>
          <p:nvPr/>
        </p:nvSpPr>
        <p:spPr>
          <a:xfrm>
            <a:off x="8764931" y="1932526"/>
            <a:ext cx="2434537" cy="5551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latin typeface="+mj-lt"/>
              </a:rPr>
              <a:t>AKTUELLE BOOTSTRAP VERSION V 5.3</a:t>
            </a:r>
          </a:p>
        </p:txBody>
      </p:sp>
    </p:spTree>
    <p:extLst>
      <p:ext uri="{BB962C8B-B14F-4D97-AF65-F5344CB8AC3E}">
        <p14:creationId xmlns:p14="http://schemas.microsoft.com/office/powerpoint/2010/main" val="12263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560A4-8F79-BC74-A2D0-1C7175C3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3A099-2AF5-6F2E-072C-697FC77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3FB01-173E-93F4-F704-85745D2912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0513" y="5065279"/>
            <a:ext cx="2382386" cy="427247"/>
          </a:xfrm>
        </p:spPr>
        <p:txBody>
          <a:bodyPr>
            <a:normAutofit lnSpcReduction="10000"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X (Twitter)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3FD19E-00E8-FA74-3930-09E8709A1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040" y="5046261"/>
            <a:ext cx="2382386" cy="427248"/>
          </a:xfrm>
        </p:spPr>
        <p:txBody>
          <a:bodyPr>
            <a:normAutofit lnSpcReduction="10000"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spotify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08243A-7B84-D397-A7B9-7DCA22BF9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7567" y="4840143"/>
            <a:ext cx="2382386" cy="613702"/>
          </a:xfrm>
        </p:spPr>
        <p:txBody>
          <a:bodyPr/>
          <a:lstStyle/>
          <a:p>
            <a:r>
              <a:rPr lang="de-DE" sz="2400" dirty="0">
                <a:solidFill>
                  <a:schemeClr val="bg1"/>
                </a:solidFill>
              </a:rPr>
              <a:t>Snapchat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8DA692-E3E5-600D-168A-6AB5BBF376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51094" y="5025617"/>
            <a:ext cx="2382386" cy="439394"/>
          </a:xfrm>
        </p:spPr>
        <p:txBody>
          <a:bodyPr>
            <a:normAutofit lnSpcReduction="10000"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9F65247-2DE5-3A84-E807-A272CE79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621701" cy="365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Welche Unternehmen verwenden Bootstrap?</a:t>
            </a:r>
          </a:p>
        </p:txBody>
      </p:sp>
      <p:pic>
        <p:nvPicPr>
          <p:cNvPr id="1030" name="Picture 6" descr="Twitter rebrands as X with &quot;art deco&quot; logo">
            <a:extLst>
              <a:ext uri="{FF2B5EF4-FFF2-40B4-BE49-F238E27FC236}">
                <a16:creationId xmlns:a16="http://schemas.microsoft.com/office/drawing/2014/main" id="{9DB57136-4331-AB6B-4E99-285055B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55" y="2680703"/>
            <a:ext cx="1675901" cy="167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Spotify – Musik und Podcasts:Amazon.de:Appstore for Android">
            <a:extLst>
              <a:ext uri="{FF2B5EF4-FFF2-40B4-BE49-F238E27FC236}">
                <a16:creationId xmlns:a16="http://schemas.microsoft.com/office/drawing/2014/main" id="{187C9294-7F75-A20B-3670-4A93D0BA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282" y="2680702"/>
            <a:ext cx="1675902" cy="167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6" name="Picture 12" descr="Postman API Platform Logo PNG vector in SVG, PDF, AI, CDR format">
            <a:extLst>
              <a:ext uri="{FF2B5EF4-FFF2-40B4-BE49-F238E27FC236}">
                <a16:creationId xmlns:a16="http://schemas.microsoft.com/office/drawing/2014/main" id="{55CB212A-4D7C-A8BF-3A17-B7167233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57" y="2680702"/>
            <a:ext cx="2232985" cy="167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8" name="Picture 14" descr="Snapchat logo PNG transparent image download, size: 1024x1024px">
            <a:extLst>
              <a:ext uri="{FF2B5EF4-FFF2-40B4-BE49-F238E27FC236}">
                <a16:creationId xmlns:a16="http://schemas.microsoft.com/office/drawing/2014/main" id="{F9E9CEBD-FFEC-97E6-6112-2AC75347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09" y="2680702"/>
            <a:ext cx="1675902" cy="167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538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4DB61-4696-8FCF-C9A9-9C0A724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X (</a:t>
            </a:r>
            <a:r>
              <a:rPr lang="de-DE" dirty="0" err="1"/>
              <a:t>twitter</a:t>
            </a:r>
            <a:r>
              <a:rPr lang="de-DE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7D09-6135-0740-9804-9375A77897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Anwendungsbeispiel von Bootstrap in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Dieses Beispiel zeigt, wie Bootstrap welches von Twitter entwickelt wurde, auch in den eigenen Anwendungen eingesetzt wird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DFD45-3D0A-559D-2443-DDA7FB1C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2443B-E9D0-EAAB-6C33-05D8ADE6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8A991-AB47-D844-9737-D0A6946CB2A4}"/>
              </a:ext>
            </a:extLst>
          </p:cNvPr>
          <p:cNvSpPr txBox="1"/>
          <p:nvPr/>
        </p:nvSpPr>
        <p:spPr>
          <a:xfrm>
            <a:off x="6292159" y="6389562"/>
            <a:ext cx="4704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www.uplabs.com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posts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twitter</a:t>
            </a:r>
            <a:r>
              <a:rPr lang="de-DE" sz="1200" i="1" dirty="0">
                <a:solidFill>
                  <a:schemeClr val="bg1"/>
                </a:solidFill>
              </a:rPr>
              <a:t>-</a:t>
            </a:r>
            <a:r>
              <a:rPr lang="de-DE" sz="1200" i="1" dirty="0" err="1">
                <a:solidFill>
                  <a:schemeClr val="bg1"/>
                </a:solidFill>
              </a:rPr>
              <a:t>redesign</a:t>
            </a:r>
            <a:r>
              <a:rPr lang="de-DE" sz="1200" i="1" dirty="0">
                <a:solidFill>
                  <a:schemeClr val="bg1"/>
                </a:solidFill>
              </a:rPr>
              <a:t>-app-ui</a:t>
            </a:r>
          </a:p>
        </p:txBody>
      </p:sp>
      <p:pic>
        <p:nvPicPr>
          <p:cNvPr id="10" name="Picture 2" descr="Twitter Redesign App UI | Search by Muzli">
            <a:extLst>
              <a:ext uri="{FF2B5EF4-FFF2-40B4-BE49-F238E27FC236}">
                <a16:creationId xmlns:a16="http://schemas.microsoft.com/office/drawing/2014/main" id="{3628418F-B827-2A3A-7E21-D731371E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" y="1409186"/>
            <a:ext cx="5373468" cy="4030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944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4DB61-4696-8FCF-C9A9-9C0A724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Spotify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7D09-6135-0740-9804-9375A77897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Anwendungsbeispiel von Bootstrap in Spotify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wird deutlich gezeigt, dass Bootstrap in Spotify Anwendungen auf Mobilen Geräten sowie auch im Desktopbereich verwendet wird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DFD45-3D0A-559D-2443-DDA7FB1C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2443B-E9D0-EAAB-6C33-05D8ADE6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D187A-EF38-173A-4CBC-D6FA3BDEFF96}"/>
              </a:ext>
            </a:extLst>
          </p:cNvPr>
          <p:cNvSpPr txBox="1"/>
          <p:nvPr/>
        </p:nvSpPr>
        <p:spPr>
          <a:xfrm>
            <a:off x="6292159" y="6308079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futurezone.at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apps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spotify</a:t>
            </a:r>
            <a:r>
              <a:rPr lang="de-DE" sz="1200" i="1" dirty="0">
                <a:solidFill>
                  <a:schemeClr val="bg1"/>
                </a:solidFill>
              </a:rPr>
              <a:t>-bekommt-ein-neues-design/401332131</a:t>
            </a:r>
          </a:p>
        </p:txBody>
      </p:sp>
      <p:pic>
        <p:nvPicPr>
          <p:cNvPr id="11" name="Picture 2" descr="Spotify: Web- und Desktop-Player mit neuem Design - COMPUTER BILD">
            <a:extLst>
              <a:ext uri="{FF2B5EF4-FFF2-40B4-BE49-F238E27FC236}">
                <a16:creationId xmlns:a16="http://schemas.microsoft.com/office/drawing/2014/main" id="{A1FA9B02-86D6-C98B-204E-D4ACEF95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" y="1881921"/>
            <a:ext cx="5485057" cy="3084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06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4DB61-4696-8FCF-C9A9-9C0A724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Snapchat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7D09-6135-0740-9804-9375A77897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Anwendungsbeispiel von Bootstrap in Snapchat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Snapchat zeigt sich ebenso, dass Bootstrap auf Desktop- sowie Mobilen Anwendungen verwendet wird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DFD45-3D0A-559D-2443-DDA7FB1C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2443B-E9D0-EAAB-6C33-05D8ADE6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9CA64-A34A-3138-1F17-F3E5DDB9BF9F}"/>
              </a:ext>
            </a:extLst>
          </p:cNvPr>
          <p:cNvSpPr txBox="1"/>
          <p:nvPr/>
        </p:nvSpPr>
        <p:spPr>
          <a:xfrm>
            <a:off x="6292159" y="6308079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medium.com</a:t>
            </a:r>
            <a:r>
              <a:rPr lang="de-DE" sz="1200" i="1" dirty="0">
                <a:solidFill>
                  <a:schemeClr val="bg1"/>
                </a:solidFill>
              </a:rPr>
              <a:t>/@</a:t>
            </a:r>
            <a:r>
              <a:rPr lang="de-DE" sz="1200" i="1" dirty="0" err="1">
                <a:solidFill>
                  <a:schemeClr val="bg1"/>
                </a:solidFill>
              </a:rPr>
              <a:t>sercanefe</a:t>
            </a:r>
            <a:r>
              <a:rPr lang="de-DE" sz="1200" i="1" dirty="0">
                <a:solidFill>
                  <a:schemeClr val="bg1"/>
                </a:solidFill>
              </a:rPr>
              <a:t>/this-is-how-snapchat-breaks-ui-principles-bd556fe0abba</a:t>
            </a:r>
          </a:p>
        </p:txBody>
      </p:sp>
      <p:pic>
        <p:nvPicPr>
          <p:cNvPr id="9" name="Picture 2" descr="How Snapchat and Netflix Break UX Design Principles - UX Magazine">
            <a:extLst>
              <a:ext uri="{FF2B5EF4-FFF2-40B4-BE49-F238E27FC236}">
                <a16:creationId xmlns:a16="http://schemas.microsoft.com/office/drawing/2014/main" id="{BBEB55E3-EC29-F2CE-6E70-86488F51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6" y="1670285"/>
            <a:ext cx="5193735" cy="3635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31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84DB61-4696-8FCF-C9A9-9C0A724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Postman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7D09-6135-0740-9804-9375A77897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Anwendungsbeispiel von Bootstrap in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API-Tool Postman, verwendet für seine UI auch Bootstrap um möglichst schnell eine schöne UI zu erstellen</a:t>
            </a:r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DFD45-3D0A-559D-2443-DDA7FB1C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2443B-E9D0-EAAB-6C33-05D8ADE6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304BD-BBC5-1CE8-36A3-5BB297FBF0A6}"/>
              </a:ext>
            </a:extLst>
          </p:cNvPr>
          <p:cNvSpPr txBox="1"/>
          <p:nvPr/>
        </p:nvSpPr>
        <p:spPr>
          <a:xfrm>
            <a:off x="5785164" y="6308079"/>
            <a:ext cx="521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medium.com</a:t>
            </a:r>
            <a:r>
              <a:rPr lang="de-DE" sz="1200" i="1" dirty="0">
                <a:solidFill>
                  <a:schemeClr val="bg1"/>
                </a:solidFill>
              </a:rPr>
              <a:t>/@avinash2060/mastering-gpt-with-custom-actions-and-api-integration-a-comprehensive-guide-544d65956d99</a:t>
            </a:r>
          </a:p>
        </p:txBody>
      </p:sp>
      <p:pic>
        <p:nvPicPr>
          <p:cNvPr id="9" name="Picture 2" descr="Introducing Postman Desktop App's New User Interface | Postman Blog">
            <a:extLst>
              <a:ext uri="{FF2B5EF4-FFF2-40B4-BE49-F238E27FC236}">
                <a16:creationId xmlns:a16="http://schemas.microsoft.com/office/drawing/2014/main" id="{372BF098-F237-1B05-4D57-045C1A48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1" y="1971328"/>
            <a:ext cx="5413669" cy="2933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563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46B16-4629-3951-AC63-C0861ED6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DAD85-C5E4-8829-CE9C-F172B2D8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F14CE5-333B-E1C0-2D43-67E6A7390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2755397"/>
            <a:ext cx="1975104" cy="630936"/>
          </a:xfrm>
        </p:spPr>
        <p:txBody>
          <a:bodyPr/>
          <a:lstStyle/>
          <a:p>
            <a:r>
              <a:rPr lang="de-DE" dirty="0"/>
              <a:t>Geringe Zeit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8D79D-5A64-5037-BEA6-7DFFB52E29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2755397"/>
            <a:ext cx="1975104" cy="630936"/>
          </a:xfrm>
        </p:spPr>
        <p:txBody>
          <a:bodyPr>
            <a:normAutofit/>
          </a:bodyPr>
          <a:lstStyle/>
          <a:p>
            <a:r>
              <a:rPr lang="de-DE" dirty="0"/>
              <a:t>Flache Lernkurve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B4A16D-B2F4-25B0-32C8-CA1744EA29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2755397"/>
            <a:ext cx="1975104" cy="630936"/>
          </a:xfrm>
        </p:spPr>
        <p:txBody>
          <a:bodyPr/>
          <a:lstStyle/>
          <a:p>
            <a:r>
              <a:rPr lang="de-DE" dirty="0"/>
              <a:t>Arbeit im Team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87924F-12CF-CA61-8DE3-B0123AD58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3528579"/>
            <a:ext cx="2743200" cy="240195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Man möchte möglichst wenig Zeit in das Erlernen von CSS-Skills investieren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Möglichst wenig Zeit in das ansprechende Designen des Projektes stecken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449FBE-A9E7-B242-D756-C5DCE7F7C5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18927" y="3530189"/>
            <a:ext cx="2743200" cy="240195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Entwickler müssen sich nicht mühsam vielseitige CSS-Skills aneignen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Durch die vordefinierten CSS-Regeln lassen sich schnell Erfolge im Design des Projektes verzeichnen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FCCC70-B5D0-0D83-9292-2CE3B779CB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3528579"/>
            <a:ext cx="2743200" cy="240195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Bei der Arbeit in einem großen Team, lässt sich ein einheitliches Bild darstellen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Alle Entwickler greifen auf dieselbe Ressource zu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BC4A51A-5D0B-9776-33E4-33E08445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493242"/>
            <a:ext cx="7287768" cy="1065592"/>
          </a:xfrm>
        </p:spPr>
        <p:txBody>
          <a:bodyPr/>
          <a:lstStyle/>
          <a:p>
            <a:r>
              <a:rPr lang="de-DE" dirty="0"/>
              <a:t>Wann lohnt es sich </a:t>
            </a:r>
            <a:r>
              <a:rPr lang="de-DE" dirty="0" err="1"/>
              <a:t>bootstrap</a:t>
            </a:r>
            <a:r>
              <a:rPr lang="de-DE" dirty="0"/>
              <a:t> zu nutzen?</a:t>
            </a:r>
          </a:p>
        </p:txBody>
      </p:sp>
      <p:pic>
        <p:nvPicPr>
          <p:cNvPr id="14" name="Graphic 13" descr="Clock with solid fill">
            <a:extLst>
              <a:ext uri="{FF2B5EF4-FFF2-40B4-BE49-F238E27FC236}">
                <a16:creationId xmlns:a16="http://schemas.microsoft.com/office/drawing/2014/main" id="{3F71A278-B23A-FD32-83FD-FFA9604E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5881" y="2102923"/>
            <a:ext cx="549027" cy="549027"/>
          </a:xfrm>
          <a:prstGeom prst="rect">
            <a:avLst/>
          </a:prstGeom>
        </p:spPr>
      </p:pic>
      <p:pic>
        <p:nvPicPr>
          <p:cNvPr id="18" name="Graphic 17" descr="Logarithmic Graph with solid fill">
            <a:extLst>
              <a:ext uri="{FF2B5EF4-FFF2-40B4-BE49-F238E27FC236}">
                <a16:creationId xmlns:a16="http://schemas.microsoft.com/office/drawing/2014/main" id="{88B35F33-3DED-A066-3F38-0C7BE33B9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014" y="2072436"/>
            <a:ext cx="549027" cy="549027"/>
          </a:xfrm>
          <a:prstGeom prst="rect">
            <a:avLst/>
          </a:prstGeom>
        </p:spPr>
      </p:pic>
      <p:pic>
        <p:nvPicPr>
          <p:cNvPr id="20" name="Graphic 19" descr="Group of people with solid fill">
            <a:extLst>
              <a:ext uri="{FF2B5EF4-FFF2-40B4-BE49-F238E27FC236}">
                <a16:creationId xmlns:a16="http://schemas.microsoft.com/office/drawing/2014/main" id="{BC144A7C-90D0-7D5E-F2CE-2700729C9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903" y="2102923"/>
            <a:ext cx="549027" cy="5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5492E-EC7B-F31C-4B3D-83ED4A9F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F6A2-7A43-2860-99B0-A6BEADB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364FD-8411-1389-0E1B-660A7AEDA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4867" y="1701234"/>
            <a:ext cx="8901102" cy="393427"/>
          </a:xfrm>
        </p:spPr>
        <p:txBody>
          <a:bodyPr>
            <a:normAutofit/>
          </a:bodyPr>
          <a:lstStyle/>
          <a:p>
            <a:r>
              <a:rPr lang="de-DE" dirty="0"/>
              <a:t>Welche Unterschiede gibt es bei den verschiedenen </a:t>
            </a:r>
            <a:r>
              <a:rPr lang="de-DE" dirty="0" err="1"/>
              <a:t>Themes</a:t>
            </a:r>
            <a:r>
              <a:rPr lang="de-DE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96D9DB-6D29-A86E-62F1-8CDAB096507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2981738"/>
            <a:ext cx="1975104" cy="485786"/>
          </a:xfrm>
        </p:spPr>
        <p:txBody>
          <a:bodyPr/>
          <a:lstStyle/>
          <a:p>
            <a:r>
              <a:rPr lang="de-DE" dirty="0"/>
              <a:t>Free </a:t>
            </a:r>
            <a:r>
              <a:rPr lang="de-DE" dirty="0" err="1"/>
              <a:t>Themes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D6D237-FE21-E541-24F6-EEFE2D4E46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2981738"/>
            <a:ext cx="1975104" cy="485785"/>
          </a:xfrm>
        </p:spPr>
        <p:txBody>
          <a:bodyPr/>
          <a:lstStyle/>
          <a:p>
            <a:r>
              <a:rPr lang="de-DE" dirty="0"/>
              <a:t>Pay </a:t>
            </a:r>
            <a:r>
              <a:rPr lang="de-DE" dirty="0" err="1"/>
              <a:t>Themes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749102-F66B-C4C8-869F-F9EC65473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3609770"/>
            <a:ext cx="2743200" cy="246656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Gratis was sich für Einsteiger besonders anbietet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Werden nicht auf der offiziellen Bootstrap Website angeboten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https://startbootstrap.com/</a:t>
            </a:r>
            <a:r>
              <a:rPr lang="de-DE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18C5E7-6D61-130D-8E84-9BD0ACED7B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3609771"/>
            <a:ext cx="2743200" cy="2466566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Kostenpflichtig wodurch es eher für Unternehmen in Fragen kommt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Aufwändiger gestaltet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Werden auf der offiziellen Bootstrap Website angeboten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https://themes.getbootstrap.com/</a:t>
            </a:r>
            <a:r>
              <a:rPr lang="de-DE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1B37E5B-D9EB-7912-B198-839D69F1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39881"/>
            <a:ext cx="7287768" cy="630936"/>
          </a:xfrm>
        </p:spPr>
        <p:txBody>
          <a:bodyPr/>
          <a:lstStyle/>
          <a:p>
            <a:r>
              <a:rPr lang="de-DE" dirty="0"/>
              <a:t>Bootstrap </a:t>
            </a:r>
            <a:r>
              <a:rPr lang="de-DE" dirty="0" err="1"/>
              <a:t>themes</a:t>
            </a:r>
            <a:endParaRPr lang="de-DE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DD47A11-DD1C-85ED-4054-CAA93A0CE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912" y="2802835"/>
            <a:ext cx="3548822" cy="2657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Graphic 14" descr="Coins with solid fill">
            <a:extLst>
              <a:ext uri="{FF2B5EF4-FFF2-40B4-BE49-F238E27FC236}">
                <a16:creationId xmlns:a16="http://schemas.microsoft.com/office/drawing/2014/main" id="{7E647534-55A5-5B51-DA82-87B35D02E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074" y="2341767"/>
            <a:ext cx="558908" cy="558908"/>
          </a:xfrm>
          <a:prstGeom prst="rect">
            <a:avLst/>
          </a:prstGeom>
        </p:spPr>
      </p:pic>
      <p:pic>
        <p:nvPicPr>
          <p:cNvPr id="17" name="Graphic 16" descr="Badge Follow with solid fill">
            <a:extLst>
              <a:ext uri="{FF2B5EF4-FFF2-40B4-BE49-F238E27FC236}">
                <a16:creationId xmlns:a16="http://schemas.microsoft.com/office/drawing/2014/main" id="{E026EC6B-2D35-1588-2401-8F1DB967B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1795" y="2336270"/>
            <a:ext cx="558909" cy="55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25DED-99CA-27E7-6C66-463D65F9E95E}"/>
              </a:ext>
            </a:extLst>
          </p:cNvPr>
          <p:cNvSpPr txBox="1"/>
          <p:nvPr/>
        </p:nvSpPr>
        <p:spPr>
          <a:xfrm>
            <a:off x="6364585" y="6308079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webdesign.tutsplus.com</a:t>
            </a:r>
            <a:r>
              <a:rPr lang="de-DE" sz="1200" i="1" dirty="0">
                <a:solidFill>
                  <a:schemeClr val="bg1"/>
                </a:solidFill>
              </a:rPr>
              <a:t>/de/feature-</a:t>
            </a:r>
            <a:r>
              <a:rPr lang="de-DE" sz="1200" i="1" dirty="0" err="1">
                <a:solidFill>
                  <a:schemeClr val="bg1"/>
                </a:solidFill>
              </a:rPr>
              <a:t>packed</a:t>
            </a:r>
            <a:r>
              <a:rPr lang="de-DE" sz="1200" i="1" dirty="0">
                <a:solidFill>
                  <a:schemeClr val="bg1"/>
                </a:solidFill>
              </a:rPr>
              <a:t>-bootstrap-</a:t>
            </a:r>
            <a:r>
              <a:rPr lang="de-DE" sz="1200" i="1" dirty="0" err="1">
                <a:solidFill>
                  <a:schemeClr val="bg1"/>
                </a:solidFill>
              </a:rPr>
              <a:t>admin</a:t>
            </a:r>
            <a:r>
              <a:rPr lang="de-DE" sz="1200" i="1" dirty="0">
                <a:solidFill>
                  <a:schemeClr val="bg1"/>
                </a:solidFill>
              </a:rPr>
              <a:t>-templates--cms-32517a</a:t>
            </a:r>
          </a:p>
        </p:txBody>
      </p:sp>
    </p:spTree>
    <p:extLst>
      <p:ext uri="{BB962C8B-B14F-4D97-AF65-F5344CB8AC3E}">
        <p14:creationId xmlns:p14="http://schemas.microsoft.com/office/powerpoint/2010/main" val="1596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omputer and computer with a pencil and a plant&#10;&#10;Description automatically generated with medium confidence">
            <a:extLst>
              <a:ext uri="{FF2B5EF4-FFF2-40B4-BE49-F238E27FC236}">
                <a16:creationId xmlns:a16="http://schemas.microsoft.com/office/drawing/2014/main" id="{0932AE22-3421-488A-7D14-946F5DD5CF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97" r="20497"/>
          <a:stretch>
            <a:fillRect/>
          </a:stretch>
        </p:blipFill>
        <p:spPr>
          <a:xfrm>
            <a:off x="5011738" y="0"/>
            <a:ext cx="7197725" cy="6867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50B6FC-DA26-F170-DD3D-61A6642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Responsive design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C96F3D-ADD0-F0B7-2F82-B1045604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7C61B-6247-D10D-BB02-37ABBE64B178}"/>
              </a:ext>
            </a:extLst>
          </p:cNvPr>
          <p:cNvSpPr txBox="1"/>
          <p:nvPr/>
        </p:nvSpPr>
        <p:spPr>
          <a:xfrm>
            <a:off x="651850" y="2344846"/>
            <a:ext cx="46353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spc="100" dirty="0">
                <a:solidFill>
                  <a:schemeClr val="accent2"/>
                </a:solidFill>
              </a:rPr>
              <a:t>EIGENSCHAFTEN VON RESPONSIVE DESIGN:</a:t>
            </a:r>
          </a:p>
          <a:p>
            <a:endParaRPr lang="de-DE" sz="15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400" spc="100" dirty="0">
                <a:solidFill>
                  <a:schemeClr val="accent2"/>
                </a:solidFill>
              </a:rPr>
              <a:t>UI ist geräteunabhängig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400" spc="100" dirty="0">
                <a:solidFill>
                  <a:schemeClr val="accent2"/>
                </a:solidFill>
              </a:rPr>
              <a:t>Darstellung von UI-Komponenten ist flexibel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400" spc="100" dirty="0">
                <a:solidFill>
                  <a:schemeClr val="accent2"/>
                </a:solidFill>
              </a:rPr>
              <a:t>Die Darstellung passt sich automatisch an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400" spc="100" dirty="0">
                <a:solidFill>
                  <a:schemeClr val="accent2"/>
                </a:solidFill>
              </a:rPr>
              <a:t>UI-Komponenten werden je nach Anzeigegröße verschieden positioniert</a:t>
            </a:r>
          </a:p>
          <a:p>
            <a:pPr marL="285750" indent="-285750">
              <a:buFontTx/>
              <a:buChar char="-"/>
            </a:pPr>
            <a:endParaRPr lang="de-DE" sz="15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701A0-51BB-06C8-5122-8E3768248C56}"/>
              </a:ext>
            </a:extLst>
          </p:cNvPr>
          <p:cNvSpPr txBox="1"/>
          <p:nvPr/>
        </p:nvSpPr>
        <p:spPr>
          <a:xfrm>
            <a:off x="153854" y="5269355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de.fiverr.com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naina_munjal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create</a:t>
            </a:r>
            <a:r>
              <a:rPr lang="de-DE" sz="1200" i="1" dirty="0">
                <a:solidFill>
                  <a:schemeClr val="bg1"/>
                </a:solidFill>
              </a:rPr>
              <a:t>-web-apps-</a:t>
            </a:r>
            <a:r>
              <a:rPr lang="de-DE" sz="1200" i="1" dirty="0" err="1">
                <a:solidFill>
                  <a:schemeClr val="bg1"/>
                </a:solidFill>
              </a:rPr>
              <a:t>with</a:t>
            </a:r>
            <a:r>
              <a:rPr lang="de-DE" sz="1200" i="1" dirty="0">
                <a:solidFill>
                  <a:schemeClr val="bg1"/>
                </a:solidFill>
              </a:rPr>
              <a:t>-</a:t>
            </a:r>
            <a:r>
              <a:rPr lang="de-DE" sz="1200" i="1" dirty="0" err="1">
                <a:solidFill>
                  <a:schemeClr val="bg1"/>
                </a:solidFill>
              </a:rPr>
              <a:t>django</a:t>
            </a:r>
            <a:r>
              <a:rPr lang="de-DE" sz="1200" i="1" dirty="0">
                <a:solidFill>
                  <a:schemeClr val="bg1"/>
                </a:solidFill>
              </a:rPr>
              <a:t>-and-</a:t>
            </a:r>
            <a:r>
              <a:rPr lang="de-DE" sz="1200" i="1" dirty="0" err="1">
                <a:solidFill>
                  <a:schemeClr val="bg1"/>
                </a:solidFill>
              </a:rPr>
              <a:t>react</a:t>
            </a:r>
            <a:endParaRPr lang="de-DE" sz="1200" i="1" dirty="0">
              <a:solidFill>
                <a:schemeClr val="bg1"/>
              </a:solidFill>
            </a:endParaRP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316E860-B10D-13F4-3A05-D2DCEE68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75D6-36B7-256B-20D3-F42B599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EDBBC1-8FBC-B2D7-5407-7AF7FED9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92963"/>
            <a:ext cx="6019802" cy="6290717"/>
          </a:xfrm>
        </p:spPr>
        <p:txBody>
          <a:bodyPr/>
          <a:lstStyle/>
          <a:p>
            <a:r>
              <a:rPr lang="de-DE" dirty="0"/>
              <a:t>Inhalte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67F3FE-1161-E915-8459-33A3FE3614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4" y="1636778"/>
            <a:ext cx="5100831" cy="384403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Was ist Bootstrap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ist CSS?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Welche CSS-Arten gibt es?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Basic Facts zu Bootstrap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Wichtige Zeitpunkte der Bootstrap Geschichte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Welche Unternehmen verwenden Bootstrap?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Wann lohnt es sich Bootstrap zu nutzen?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Bootstrap </a:t>
            </a:r>
            <a:r>
              <a:rPr lang="de-DE" dirty="0" err="1"/>
              <a:t>Themes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Responsive Design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 Bootstrap &amp; </a:t>
            </a:r>
            <a:r>
              <a:rPr lang="de-DE" dirty="0" err="1"/>
              <a:t>Tailwind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 Bootstrap &amp; CSS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Praxisbeispiel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06FB4D-AC3B-A4DC-DBF3-35FA9F34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94" y="1090812"/>
            <a:ext cx="5729651" cy="4092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FECCC-A419-90D4-25F4-310A4D3744BB}"/>
              </a:ext>
            </a:extLst>
          </p:cNvPr>
          <p:cNvSpPr txBox="1"/>
          <p:nvPr/>
        </p:nvSpPr>
        <p:spPr>
          <a:xfrm>
            <a:off x="6397027" y="5894685"/>
            <a:ext cx="442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de.fiverr.com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muneerwork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make</a:t>
            </a:r>
            <a:r>
              <a:rPr lang="de-DE" sz="1200" i="1" dirty="0">
                <a:solidFill>
                  <a:schemeClr val="bg1"/>
                </a:solidFill>
              </a:rPr>
              <a:t>-website-</a:t>
            </a:r>
            <a:r>
              <a:rPr lang="de-DE" sz="1200" i="1" dirty="0" err="1">
                <a:solidFill>
                  <a:schemeClr val="bg1"/>
                </a:solidFill>
              </a:rPr>
              <a:t>using</a:t>
            </a:r>
            <a:r>
              <a:rPr lang="de-DE" sz="1200" i="1" dirty="0">
                <a:solidFill>
                  <a:schemeClr val="bg1"/>
                </a:solidFill>
              </a:rPr>
              <a:t>-bootstrap-</a:t>
            </a:r>
            <a:r>
              <a:rPr lang="de-DE" sz="1200" i="1" dirty="0" err="1">
                <a:solidFill>
                  <a:schemeClr val="bg1"/>
                </a:solidFill>
              </a:rPr>
              <a:t>css</a:t>
            </a:r>
            <a:r>
              <a:rPr lang="de-DE" sz="1200" i="1" dirty="0">
                <a:solidFill>
                  <a:schemeClr val="bg1"/>
                </a:solidFill>
              </a:rPr>
              <a:t>-</a:t>
            </a:r>
            <a:r>
              <a:rPr lang="de-DE" sz="1200" i="1" dirty="0" err="1">
                <a:solidFill>
                  <a:schemeClr val="bg1"/>
                </a:solidFill>
              </a:rPr>
              <a:t>html</a:t>
            </a:r>
            <a:r>
              <a:rPr lang="de-DE" sz="1200" i="1" dirty="0">
                <a:solidFill>
                  <a:schemeClr val="bg1"/>
                </a:solidFill>
              </a:rPr>
              <a:t>-and-</a:t>
            </a:r>
            <a:r>
              <a:rPr lang="de-DE" sz="1200" i="1" dirty="0" err="1">
                <a:solidFill>
                  <a:schemeClr val="bg1"/>
                </a:solidFill>
              </a:rPr>
              <a:t>react</a:t>
            </a:r>
            <a:r>
              <a:rPr lang="de-DE" sz="1200" i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07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43F91-9E4C-AA9E-ABFA-A57774A7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CB93-7DD6-5812-0FD6-AFCAF29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4B5B283C-642B-5EBD-9E48-B8CC1911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797457"/>
            <a:ext cx="7287768" cy="630936"/>
          </a:xfrm>
        </p:spPr>
        <p:txBody>
          <a:bodyPr/>
          <a:lstStyle/>
          <a:p>
            <a:r>
              <a:rPr lang="de-DE" dirty="0"/>
              <a:t>Ist das Responsive Design?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0B5780C-A43C-1E80-FD2E-5A1D8BE67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8" y="2969543"/>
            <a:ext cx="3890555" cy="19308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944FC0-8AE7-57C2-3721-9B02E380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549" y="2969543"/>
            <a:ext cx="894272" cy="1930815"/>
          </a:xfrm>
          <a:prstGeom prst="rect">
            <a:avLst/>
          </a:prstGeom>
        </p:spPr>
      </p:pic>
      <p:pic>
        <p:nvPicPr>
          <p:cNvPr id="46" name="Picture 45" descr="A screenshot of a mobile website&#10;&#10;Description automatically generated">
            <a:extLst>
              <a:ext uri="{FF2B5EF4-FFF2-40B4-BE49-F238E27FC236}">
                <a16:creationId xmlns:a16="http://schemas.microsoft.com/office/drawing/2014/main" id="{46E0CCD4-366E-7820-2B45-FEB7E97FA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51" y="2793098"/>
            <a:ext cx="5197800" cy="244946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8B9D391-BADF-B182-3FC1-6268B79C1DB4}"/>
              </a:ext>
            </a:extLst>
          </p:cNvPr>
          <p:cNvGrpSpPr/>
          <p:nvPr/>
        </p:nvGrpSpPr>
        <p:grpSpPr>
          <a:xfrm>
            <a:off x="1723861" y="2019484"/>
            <a:ext cx="3373191" cy="583475"/>
            <a:chOff x="1723861" y="2019484"/>
            <a:chExt cx="3373191" cy="5834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08DF5D-D5B6-C29A-5057-A887B9B04612}"/>
                </a:ext>
              </a:extLst>
            </p:cNvPr>
            <p:cNvSpPr/>
            <p:nvPr/>
          </p:nvSpPr>
          <p:spPr>
            <a:xfrm>
              <a:off x="1723861" y="2019484"/>
              <a:ext cx="3355773" cy="583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" name="Graphic 40" descr="Close with solid fill">
              <a:extLst>
                <a:ext uri="{FF2B5EF4-FFF2-40B4-BE49-F238E27FC236}">
                  <a16:creationId xmlns:a16="http://schemas.microsoft.com/office/drawing/2014/main" id="{CDFBE30F-CEF2-62B1-5421-42808867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5107" y="2079198"/>
              <a:ext cx="476793" cy="47679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27B6DB-B27C-D8FA-8CA8-3345C7ABF8B4}"/>
                </a:ext>
              </a:extLst>
            </p:cNvPr>
            <p:cNvSpPr txBox="1"/>
            <p:nvPr/>
          </p:nvSpPr>
          <p:spPr>
            <a:xfrm>
              <a:off x="2319017" y="2143973"/>
              <a:ext cx="277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Kein Responsive Design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A7C73D2-BC4D-11CE-8106-10CA313F374C}"/>
              </a:ext>
            </a:extLst>
          </p:cNvPr>
          <p:cNvGrpSpPr/>
          <p:nvPr/>
        </p:nvGrpSpPr>
        <p:grpSpPr>
          <a:xfrm>
            <a:off x="7650044" y="2019483"/>
            <a:ext cx="3373191" cy="583475"/>
            <a:chOff x="7266867" y="2014141"/>
            <a:chExt cx="3373191" cy="5834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8AD17B4-F3F5-526B-E98C-3F7843358357}"/>
                </a:ext>
              </a:extLst>
            </p:cNvPr>
            <p:cNvGrpSpPr/>
            <p:nvPr/>
          </p:nvGrpSpPr>
          <p:grpSpPr>
            <a:xfrm>
              <a:off x="7266867" y="2014141"/>
              <a:ext cx="3355773" cy="583475"/>
              <a:chOff x="7266867" y="2014141"/>
              <a:chExt cx="3355773" cy="58347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8E0DAEC-F516-F88C-8F74-3BA10DAEE09C}"/>
                  </a:ext>
                </a:extLst>
              </p:cNvPr>
              <p:cNvSpPr/>
              <p:nvPr/>
            </p:nvSpPr>
            <p:spPr>
              <a:xfrm>
                <a:off x="7266867" y="2014141"/>
                <a:ext cx="3355773" cy="583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phic 50" descr="Checkmark with solid fill">
                <a:extLst>
                  <a:ext uri="{FF2B5EF4-FFF2-40B4-BE49-F238E27FC236}">
                    <a16:creationId xmlns:a16="http://schemas.microsoft.com/office/drawing/2014/main" id="{BF51EB40-D681-4657-14B4-EA4488C6F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7368113" y="2073855"/>
                <a:ext cx="476793" cy="47679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49F19E-E2C6-C5DF-4EC1-D2E30B931190}"/>
                </a:ext>
              </a:extLst>
            </p:cNvPr>
            <p:cNvSpPr txBox="1"/>
            <p:nvPr/>
          </p:nvSpPr>
          <p:spPr>
            <a:xfrm>
              <a:off x="7862023" y="2138630"/>
              <a:ext cx="277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</a:rPr>
                <a:t>Responsive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2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42E02-4DE8-40AA-82AC-DBBF27EE8E1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216819"/>
            <a:ext cx="4992567" cy="3896597"/>
          </a:xfrm>
        </p:spPr>
        <p:txBody>
          <a:bodyPr/>
          <a:lstStyle/>
          <a:p>
            <a:r>
              <a:rPr lang="de-DE" dirty="0"/>
              <a:t>Bietet vielseitige Anpassungsmöglichkeiten im Styling</a:t>
            </a:r>
          </a:p>
          <a:p>
            <a:r>
              <a:rPr lang="de-DE" dirty="0"/>
              <a:t>Definierte </a:t>
            </a:r>
            <a:r>
              <a:rPr lang="de-DE" dirty="0" err="1"/>
              <a:t>Themes</a:t>
            </a:r>
            <a:r>
              <a:rPr lang="de-DE" dirty="0"/>
              <a:t> bei welchen das Styling angepasst werden kann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F9FC5-CD6B-625F-AFF2-CCB7754C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A63E-0818-D2AE-80E4-9ACDB7D3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67248C-A151-FA81-E05A-9B5DB2FBD9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1767908"/>
            <a:ext cx="5007023" cy="448769"/>
          </a:xfrm>
        </p:spPr>
        <p:txBody>
          <a:bodyPr>
            <a:normAutofit/>
          </a:bodyPr>
          <a:lstStyle/>
          <a:p>
            <a:r>
              <a:rPr lang="de-DE" sz="2000" dirty="0"/>
              <a:t>Bootstrap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BA5A46-82CB-689F-6EF5-CFCFB76C60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1773712"/>
            <a:ext cx="4993148" cy="448769"/>
          </a:xfrm>
        </p:spPr>
        <p:txBody>
          <a:bodyPr/>
          <a:lstStyle/>
          <a:p>
            <a:r>
              <a:rPr lang="de-DE" sz="2000" dirty="0" err="1"/>
              <a:t>Tailwind</a:t>
            </a:r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53E075-D8F3-CA68-DF53-05E584C1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9" y="762755"/>
            <a:ext cx="9553301" cy="630936"/>
          </a:xfrm>
        </p:spPr>
        <p:txBody>
          <a:bodyPr/>
          <a:lstStyle/>
          <a:p>
            <a:r>
              <a:rPr lang="de-DE" dirty="0"/>
              <a:t>Bootstrap &amp; </a:t>
            </a:r>
            <a:r>
              <a:rPr lang="de-DE" dirty="0" err="1"/>
              <a:t>tailwind</a:t>
            </a:r>
            <a:r>
              <a:rPr lang="de-DE" dirty="0"/>
              <a:t> im vergleich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E1EADA-1574-866D-2948-BEFB4FB6BA3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216819"/>
            <a:ext cx="4992567" cy="3896597"/>
          </a:xfrm>
        </p:spPr>
        <p:txBody>
          <a:bodyPr/>
          <a:lstStyle/>
          <a:p>
            <a:r>
              <a:rPr lang="de-DE" dirty="0"/>
              <a:t>Schnelle Entwicklung durch viele vorgefertigten Components</a:t>
            </a:r>
          </a:p>
          <a:p>
            <a:r>
              <a:rPr lang="de-DE" dirty="0"/>
              <a:t>Fertig definierte </a:t>
            </a:r>
            <a:r>
              <a:rPr lang="de-DE" dirty="0" err="1"/>
              <a:t>Themes</a:t>
            </a:r>
            <a:endParaRPr lang="de-D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DB6E4A-7222-6A62-E073-2D65FD10E49B}"/>
              </a:ext>
            </a:extLst>
          </p:cNvPr>
          <p:cNvCxnSpPr/>
          <p:nvPr/>
        </p:nvCxnSpPr>
        <p:spPr>
          <a:xfrm>
            <a:off x="6085726" y="2126457"/>
            <a:ext cx="0" cy="4093028"/>
          </a:xfrm>
          <a:prstGeom prst="line">
            <a:avLst/>
          </a:prstGeom>
          <a:ln w="25400" cap="rnd">
            <a:solidFill>
              <a:schemeClr val="accent5">
                <a:alpha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42E02-4DE8-40AA-82AC-DBBF27EE8E1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216819"/>
            <a:ext cx="4992567" cy="3896597"/>
          </a:xfrm>
        </p:spPr>
        <p:txBody>
          <a:bodyPr/>
          <a:lstStyle/>
          <a:p>
            <a:r>
              <a:rPr lang="de-DE" dirty="0"/>
              <a:t>Bietet vollständige Kontrolle über das  Styling</a:t>
            </a:r>
          </a:p>
          <a:p>
            <a:r>
              <a:rPr lang="de-DE" dirty="0"/>
              <a:t>Erfordert viel Erfahrung um optisch ansprechende </a:t>
            </a:r>
            <a:r>
              <a:rPr lang="de-DE" dirty="0" err="1"/>
              <a:t>UI´s</a:t>
            </a:r>
            <a:r>
              <a:rPr lang="de-DE" dirty="0"/>
              <a:t> zu erstellen</a:t>
            </a:r>
          </a:p>
          <a:p>
            <a:r>
              <a:rPr lang="de-DE" dirty="0"/>
              <a:t>Eigenartige Eigenschaften können bei der Entwicklung auftreten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F9FC5-CD6B-625F-AFF2-CCB7754CE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A63E-0818-D2AE-80E4-9ACDB7D3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67248C-A151-FA81-E05A-9B5DB2FBD9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1767908"/>
            <a:ext cx="5007023" cy="448769"/>
          </a:xfrm>
        </p:spPr>
        <p:txBody>
          <a:bodyPr>
            <a:normAutofit/>
          </a:bodyPr>
          <a:lstStyle/>
          <a:p>
            <a:r>
              <a:rPr lang="de-DE" sz="2000" dirty="0"/>
              <a:t>Bootstrap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BA5A46-82CB-689F-6EF5-CFCFB76C605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1773712"/>
            <a:ext cx="4993148" cy="448769"/>
          </a:xfrm>
        </p:spPr>
        <p:txBody>
          <a:bodyPr/>
          <a:lstStyle/>
          <a:p>
            <a:r>
              <a:rPr lang="de-DE" sz="2000" dirty="0"/>
              <a:t>CSS</a:t>
            </a:r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D53E075-D8F3-CA68-DF53-05E584C1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49" y="762755"/>
            <a:ext cx="9553301" cy="630936"/>
          </a:xfrm>
        </p:spPr>
        <p:txBody>
          <a:bodyPr/>
          <a:lstStyle/>
          <a:p>
            <a:r>
              <a:rPr lang="de-DE" dirty="0"/>
              <a:t>Bootstrap &amp; CSS im vergleich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E1EADA-1574-866D-2948-BEFB4FB6BA3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216819"/>
            <a:ext cx="4992567" cy="3896597"/>
          </a:xfrm>
        </p:spPr>
        <p:txBody>
          <a:bodyPr/>
          <a:lstStyle/>
          <a:p>
            <a:r>
              <a:rPr lang="de-DE" dirty="0"/>
              <a:t>Schnelle Entwicklung durch viele vorgefertigten Components</a:t>
            </a:r>
          </a:p>
          <a:p>
            <a:r>
              <a:rPr lang="de-DE" dirty="0"/>
              <a:t>Besitzt für jede Style Regel bereits Responsive Design</a:t>
            </a:r>
          </a:p>
          <a:p>
            <a:r>
              <a:rPr lang="de-DE" dirty="0"/>
              <a:t>Erfordert wenig Erfahrung um optisch ansprechende </a:t>
            </a:r>
            <a:r>
              <a:rPr lang="de-DE" dirty="0" err="1"/>
              <a:t>UI´s</a:t>
            </a:r>
            <a:r>
              <a:rPr lang="de-DE" dirty="0"/>
              <a:t> zu gestalten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DB6E4A-7222-6A62-E073-2D65FD10E49B}"/>
              </a:ext>
            </a:extLst>
          </p:cNvPr>
          <p:cNvCxnSpPr/>
          <p:nvPr/>
        </p:nvCxnSpPr>
        <p:spPr>
          <a:xfrm>
            <a:off x="6085726" y="2126457"/>
            <a:ext cx="0" cy="4093028"/>
          </a:xfrm>
          <a:prstGeom prst="line">
            <a:avLst/>
          </a:prstGeom>
          <a:ln w="25400" cap="rnd">
            <a:solidFill>
              <a:schemeClr val="accent5">
                <a:alpha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3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CE3E4-365C-C0DE-FAAF-664D028F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285D1-BE89-975D-9F67-E9D212A0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E8BB46-1C3D-A92F-04CF-C2FE695A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1356CF-755A-48A9-4702-7306021FEB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600" dirty="0"/>
              <a:t>Erstellung einer Page, welche das Bootstrap Styling anhand HTML-Elementen darstellt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de-DE" sz="1600" dirty="0"/>
              <a:t>Die 2 Setup Schritte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de-DE" sz="1600" dirty="0"/>
              <a:t>Erstellung des Projektes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de-DE" sz="1600" dirty="0"/>
              <a:t>Umsetzung der Idee</a:t>
            </a:r>
          </a:p>
        </p:txBody>
      </p:sp>
      <p:pic>
        <p:nvPicPr>
          <p:cNvPr id="1026" name="Picture 2" descr="Programmieren lernen: So funktioniert´s! - hobbys-finden.de">
            <a:extLst>
              <a:ext uri="{FF2B5EF4-FFF2-40B4-BE49-F238E27FC236}">
                <a16:creationId xmlns:a16="http://schemas.microsoft.com/office/drawing/2014/main" id="{46C27011-B871-167A-1288-B3EAF755A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92" y="1672143"/>
            <a:ext cx="5237905" cy="335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5BFCD6-970C-11CA-E965-A3A6094CF6E4}"/>
              </a:ext>
            </a:extLst>
          </p:cNvPr>
          <p:cNvSpPr txBox="1"/>
          <p:nvPr/>
        </p:nvSpPr>
        <p:spPr>
          <a:xfrm>
            <a:off x="5884752" y="6308079"/>
            <a:ext cx="511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www.x-integrate.com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details</a:t>
            </a:r>
            <a:r>
              <a:rPr lang="de-DE" sz="1200" i="1" dirty="0">
                <a:solidFill>
                  <a:schemeClr val="bg1"/>
                </a:solidFill>
              </a:rPr>
              <a:t>/neuerungen_ibm_websphere_mq_version_7_1_teil_1</a:t>
            </a:r>
          </a:p>
        </p:txBody>
      </p:sp>
    </p:spTree>
    <p:extLst>
      <p:ext uri="{BB962C8B-B14F-4D97-AF65-F5344CB8AC3E}">
        <p14:creationId xmlns:p14="http://schemas.microsoft.com/office/powerpoint/2010/main" val="191814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blue screen with a blue and green text&#10;&#10;Description automatically generated with medium confidence">
            <a:extLst>
              <a:ext uri="{FF2B5EF4-FFF2-40B4-BE49-F238E27FC236}">
                <a16:creationId xmlns:a16="http://schemas.microsoft.com/office/drawing/2014/main" id="{83D28CFB-BD4C-081F-5F52-05324770B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679" r="29679"/>
          <a:stretch>
            <a:fillRect/>
          </a:stretch>
        </p:blipFill>
        <p:spPr>
          <a:xfrm>
            <a:off x="0" y="1769"/>
            <a:ext cx="5334000" cy="685623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D59C0-C3BB-BDC1-9632-0B0B1850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6D271-C9FC-FC58-CF9A-B930AAFB35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7375" y="2835683"/>
            <a:ext cx="4880590" cy="365125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1. CDN Include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62F5C-C382-760A-EC2D-CE36B20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25C82-912A-E7DF-B254-FE359F530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7375" y="4408784"/>
            <a:ext cx="4874499" cy="365125"/>
          </a:xfrm>
        </p:spPr>
        <p:txBody>
          <a:bodyPr>
            <a:noAutofit/>
          </a:bodyPr>
          <a:lstStyle/>
          <a:p>
            <a:r>
              <a:rPr lang="de-DE" sz="2000" dirty="0"/>
              <a:t>2. Anwenden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1A992-DB70-DF16-B036-FFAC8F17EC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7375" y="1381760"/>
            <a:ext cx="4886682" cy="365125"/>
          </a:xfrm>
        </p:spPr>
        <p:txBody>
          <a:bodyPr>
            <a:normAutofit lnSpcReduction="10000"/>
          </a:bodyPr>
          <a:lstStyle/>
          <a:p>
            <a:r>
              <a:rPr lang="de-DE" sz="2000" dirty="0"/>
              <a:t>1. Installieren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876328-487C-FC7E-A36C-6BED30B3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485371"/>
            <a:ext cx="5184648" cy="466344"/>
          </a:xfrm>
        </p:spPr>
        <p:txBody>
          <a:bodyPr/>
          <a:lstStyle/>
          <a:p>
            <a:r>
              <a:rPr lang="de-DE" dirty="0"/>
              <a:t>Die 2 Setup Schritte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3B8E4-6016-96A2-0CE2-59997EC8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48" y="1981939"/>
            <a:ext cx="2351643" cy="371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C80CFF-801B-794A-DDD5-ACF39B0FA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939" y="1992280"/>
            <a:ext cx="2504736" cy="361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C3E727-1546-32D7-4CC5-5B8DD6C06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920" y="3450489"/>
            <a:ext cx="4782179" cy="427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2C8113-765C-ED77-71B7-E4B2644F1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694" y="5011751"/>
            <a:ext cx="4782180" cy="602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85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D59C0-C3BB-BDC1-9632-0B0B1850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6D271-C9FC-FC58-CF9A-B930AAFB35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7375" y="3952310"/>
            <a:ext cx="4880590" cy="365125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2. CSS &amp; JS in HTML-File inkludieren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62F5C-C382-760A-EC2D-CE36B20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1A992-DB70-DF16-B036-FFAC8F17EC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7375" y="1742245"/>
            <a:ext cx="4886682" cy="365125"/>
          </a:xfrm>
        </p:spPr>
        <p:txBody>
          <a:bodyPr>
            <a:normAutofit/>
          </a:bodyPr>
          <a:lstStyle/>
          <a:p>
            <a:r>
              <a:rPr lang="de-DE" sz="1700" dirty="0"/>
              <a:t>1. Projekt anlegen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876328-487C-FC7E-A36C-6BED30B3D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845856"/>
            <a:ext cx="5184648" cy="466344"/>
          </a:xfrm>
        </p:spPr>
        <p:txBody>
          <a:bodyPr/>
          <a:lstStyle/>
          <a:p>
            <a:r>
              <a:rPr lang="de-DE" dirty="0"/>
              <a:t>Erstellung des Projektes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59E9F8-0976-6394-A398-4BAF94F5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3" y="1374165"/>
            <a:ext cx="3872604" cy="387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10972-5CC7-066E-DDDF-98F9E0F4B018}"/>
              </a:ext>
            </a:extLst>
          </p:cNvPr>
          <p:cNvSpPr txBox="1"/>
          <p:nvPr/>
        </p:nvSpPr>
        <p:spPr>
          <a:xfrm>
            <a:off x="7326690" y="6404796"/>
            <a:ext cx="3549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de.wikipedia.org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wiki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WebStorm</a:t>
            </a:r>
            <a:endParaRPr lang="de-DE" sz="1200" i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3296DA-EEA7-892D-EAF9-90FE992E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90" y="4557244"/>
            <a:ext cx="5803900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221CB-EE21-2486-5159-54D3F08C7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97" y="2347179"/>
            <a:ext cx="3668406" cy="1041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353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52C95-DB75-07DE-82D0-30853F51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67" y="2319085"/>
            <a:ext cx="6748865" cy="2219829"/>
          </a:xfrm>
          <a:effectLst>
            <a:softEdge rad="194134"/>
          </a:effectLst>
        </p:spPr>
        <p:txBody>
          <a:bodyPr/>
          <a:lstStyle/>
          <a:p>
            <a:pPr algn="ctr"/>
            <a:r>
              <a:rPr lang="de-DE" dirty="0"/>
              <a:t>Umsetzung der IDEE</a:t>
            </a:r>
          </a:p>
        </p:txBody>
      </p:sp>
    </p:spTree>
    <p:extLst>
      <p:ext uri="{BB962C8B-B14F-4D97-AF65-F5344CB8AC3E}">
        <p14:creationId xmlns:p14="http://schemas.microsoft.com/office/powerpoint/2010/main" val="291398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tstrap 5 in Joomla 4 – NOVATREND Blog">
            <a:extLst>
              <a:ext uri="{FF2B5EF4-FFF2-40B4-BE49-F238E27FC236}">
                <a16:creationId xmlns:a16="http://schemas.microsoft.com/office/drawing/2014/main" id="{3E032281-D15A-15E5-A07F-F48EB0FA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0" y="1970423"/>
            <a:ext cx="4855170" cy="2917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2293A6C-CC75-157F-BE9B-B1652132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385" y="2679782"/>
            <a:ext cx="5244526" cy="1498436"/>
          </a:xfrm>
          <a:effectLst>
            <a:softEdge rad="194134"/>
          </a:effectLst>
        </p:spPr>
        <p:txBody>
          <a:bodyPr/>
          <a:lstStyle/>
          <a:p>
            <a:pPr algn="ctr"/>
            <a:r>
              <a:rPr lang="de-DE" dirty="0"/>
              <a:t>Danke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1546-498C-B0FD-5292-17E5360099E1}"/>
              </a:ext>
            </a:extLst>
          </p:cNvPr>
          <p:cNvSpPr txBox="1"/>
          <p:nvPr/>
        </p:nvSpPr>
        <p:spPr>
          <a:xfrm>
            <a:off x="7134124" y="6308079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blog.novatrend.ch</a:t>
            </a:r>
            <a:r>
              <a:rPr lang="de-DE" sz="1200" i="1" dirty="0">
                <a:solidFill>
                  <a:schemeClr val="bg1"/>
                </a:solidFill>
              </a:rPr>
              <a:t>/2021/02/01/bootstrap-5-in-joomla-4/</a:t>
            </a:r>
          </a:p>
        </p:txBody>
      </p:sp>
    </p:spTree>
    <p:extLst>
      <p:ext uri="{BB962C8B-B14F-4D97-AF65-F5344CB8AC3E}">
        <p14:creationId xmlns:p14="http://schemas.microsoft.com/office/powerpoint/2010/main" val="175822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E217C-E3FA-D991-E7FA-82659BC2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9A2BFD92-4C06-7F86-FCB5-E27F094A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QuellenVerzeichnis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B13ED-73F2-36A9-71EA-7353CDE9A572}"/>
              </a:ext>
            </a:extLst>
          </p:cNvPr>
          <p:cNvSpPr txBox="1"/>
          <p:nvPr/>
        </p:nvSpPr>
        <p:spPr>
          <a:xfrm>
            <a:off x="982910" y="2118510"/>
            <a:ext cx="10225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hlinkClick r:id="rId2"/>
              </a:rPr>
              <a:t>https://holdirbootstrap.de/</a:t>
            </a: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hlinkClick r:id="rId2"/>
              </a:rPr>
              <a:t>https://tailwindcss.com/</a:t>
            </a: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hlinkClick r:id="rId2"/>
              </a:rPr>
              <a:t>https://de.wikipedia.org/wiki/Cascading_Style_Sheets</a:t>
            </a: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hlinkClick r:id="rId2"/>
              </a:rPr>
              <a:t>https://www.w3schools.com/css/css_howto.asp</a:t>
            </a: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hlinkClick r:id="rId2"/>
              </a:rPr>
              <a:t>https://getbootstrap.com/docs/versions/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chemeClr val="bg1"/>
                </a:solidFill>
              </a:rPr>
              <a:t>Eigenerfahrung</a:t>
            </a:r>
          </a:p>
        </p:txBody>
      </p:sp>
    </p:spTree>
    <p:extLst>
      <p:ext uri="{BB962C8B-B14F-4D97-AF65-F5344CB8AC3E}">
        <p14:creationId xmlns:p14="http://schemas.microsoft.com/office/powerpoint/2010/main" val="196719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C1986C6-1909-7026-5A2F-74FDB484E148}"/>
              </a:ext>
            </a:extLst>
          </p:cNvPr>
          <p:cNvSpPr txBox="1">
            <a:spLocks/>
          </p:cNvSpPr>
          <p:nvPr/>
        </p:nvSpPr>
        <p:spPr>
          <a:xfrm>
            <a:off x="838200" y="64071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70C783C-27D6-6274-59F2-F7E30CB343E4}"/>
              </a:ext>
            </a:extLst>
          </p:cNvPr>
          <p:cNvSpPr txBox="1">
            <a:spLocks/>
          </p:cNvSpPr>
          <p:nvPr/>
        </p:nvSpPr>
        <p:spPr>
          <a:xfrm>
            <a:off x="8610600" y="64071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02E4C0-AD5E-4E8C-9F21-7CCE474BDCEB}" type="slidenum">
              <a:rPr lang="en-US" sz="1000" cap="all" spc="10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pPr algn="r"/>
              <a:t>3</a:t>
            </a:fld>
            <a:endParaRPr lang="en-US" sz="1000" cap="all" spc="100" dirty="0">
              <a:solidFill>
                <a:schemeClr val="bg1">
                  <a:lumMod val="9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AF1AD-BF7D-D862-BA1A-B201BA3C16A2}"/>
              </a:ext>
            </a:extLst>
          </p:cNvPr>
          <p:cNvSpPr txBox="1"/>
          <p:nvPr/>
        </p:nvSpPr>
        <p:spPr>
          <a:xfrm>
            <a:off x="3017520" y="2413337"/>
            <a:ext cx="6156960" cy="2031325"/>
          </a:xfrm>
          <a:prstGeom prst="rect">
            <a:avLst/>
          </a:prstGeom>
          <a:solidFill>
            <a:schemeClr val="accent2">
              <a:alpha val="44377"/>
            </a:schemeClr>
          </a:solidFill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de-DE" sz="5400" cap="all" spc="400" dirty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rPr>
              <a:t>Was ist Bootstrap?</a:t>
            </a:r>
          </a:p>
        </p:txBody>
      </p:sp>
    </p:spTree>
    <p:extLst>
      <p:ext uri="{BB962C8B-B14F-4D97-AF65-F5344CB8AC3E}">
        <p14:creationId xmlns:p14="http://schemas.microsoft.com/office/powerpoint/2010/main" val="14195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6AC90-088A-D1B0-2EEC-E8B0305F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D6B4-3A78-4525-EF5F-132C78BD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5CB998-5393-840A-C9E9-90F59A2D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577" y="730795"/>
            <a:ext cx="5364845" cy="660400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dirty="0" err="1"/>
              <a:t>bootstrap</a:t>
            </a:r>
            <a:r>
              <a:rPr lang="de-DE" dirty="0"/>
              <a:t>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A1F223E-53D9-CEA4-7C17-30F16522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30760"/>
              </p:ext>
            </p:extLst>
          </p:nvPr>
        </p:nvGraphicFramePr>
        <p:xfrm>
          <a:off x="1258387" y="4961696"/>
          <a:ext cx="9675222" cy="1188720"/>
        </p:xfrm>
        <a:graphic>
          <a:graphicData uri="http://schemas.openxmlformats.org/drawingml/2006/table">
            <a:tbl>
              <a:tblPr lastRow="1">
                <a:tableStyleId>{5C22544A-7EE6-4342-B048-85BDC9FD1C3A}</a:tableStyleId>
              </a:tblPr>
              <a:tblGrid>
                <a:gridCol w="3225074">
                  <a:extLst>
                    <a:ext uri="{9D8B030D-6E8A-4147-A177-3AD203B41FA5}">
                      <a16:colId xmlns:a16="http://schemas.microsoft.com/office/drawing/2014/main" val="1753182517"/>
                    </a:ext>
                  </a:extLst>
                </a:gridCol>
                <a:gridCol w="3225074">
                  <a:extLst>
                    <a:ext uri="{9D8B030D-6E8A-4147-A177-3AD203B41FA5}">
                      <a16:colId xmlns:a16="http://schemas.microsoft.com/office/drawing/2014/main" val="1180546367"/>
                    </a:ext>
                  </a:extLst>
                </a:gridCol>
                <a:gridCol w="3225074">
                  <a:extLst>
                    <a:ext uri="{9D8B030D-6E8A-4147-A177-3AD203B41FA5}">
                      <a16:colId xmlns:a16="http://schemas.microsoft.com/office/drawing/2014/main" val="556738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Freies Frontend-CSS-Framework.</a:t>
                      </a:r>
                    </a:p>
                    <a:p>
                      <a:endParaRPr lang="de-DE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Hilft schnell und einfach Webanwendungen zu entwickeln.</a:t>
                      </a:r>
                    </a:p>
                    <a:p>
                      <a:endParaRPr lang="de-DE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Besteht aus Komponenten, welche das Prinzip des Responsive Designs erfüllen.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79004"/>
                  </a:ext>
                </a:extLst>
              </a:tr>
            </a:tbl>
          </a:graphicData>
        </a:graphic>
      </p:graphicFrame>
      <p:pic>
        <p:nvPicPr>
          <p:cNvPr id="5" name="Grafik 4" descr="Ein Bild, das lila, Screenshot, Logo, Grafiken enthält.&#10;&#10;Automatisch generierte Beschreibung">
            <a:extLst>
              <a:ext uri="{FF2B5EF4-FFF2-40B4-BE49-F238E27FC236}">
                <a16:creationId xmlns:a16="http://schemas.microsoft.com/office/drawing/2014/main" id="{99E587EB-FB80-9A9C-BDD7-6FF9059A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35" y="1529889"/>
            <a:ext cx="5881330" cy="3079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DEF9F-6E2B-0790-A56C-E3982C0FAFCE}"/>
              </a:ext>
            </a:extLst>
          </p:cNvPr>
          <p:cNvSpPr txBox="1"/>
          <p:nvPr/>
        </p:nvSpPr>
        <p:spPr>
          <a:xfrm>
            <a:off x="6317985" y="6308079"/>
            <a:ext cx="543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wordpress.mediadoma.com</a:t>
            </a:r>
            <a:r>
              <a:rPr lang="de-DE" sz="1200" i="1" dirty="0">
                <a:solidFill>
                  <a:schemeClr val="bg1"/>
                </a:solidFill>
              </a:rPr>
              <a:t>/wichtige-javascript-bibliotheken-und-frameworks-die-sie-verwenden-sollten/</a:t>
            </a:r>
          </a:p>
        </p:txBody>
      </p:sp>
    </p:spTree>
    <p:extLst>
      <p:ext uri="{BB962C8B-B14F-4D97-AF65-F5344CB8AC3E}">
        <p14:creationId xmlns:p14="http://schemas.microsoft.com/office/powerpoint/2010/main" val="49777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ue and white logo&#10;&#10;Description automatically generated">
            <a:extLst>
              <a:ext uri="{FF2B5EF4-FFF2-40B4-BE49-F238E27FC236}">
                <a16:creationId xmlns:a16="http://schemas.microsoft.com/office/drawing/2014/main" id="{642346D7-3E31-1A36-9FDB-E59929831B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408" b="1408"/>
          <a:stretch>
            <a:fillRect/>
          </a:stretch>
        </p:blipFill>
        <p:spPr>
          <a:xfrm>
            <a:off x="7790242" y="789396"/>
            <a:ext cx="3853117" cy="52792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1D765-07FA-A84A-DC9F-CCD15441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548F8-B39B-98B5-F6E3-5EEA556F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C44A75-AA16-8431-7C9E-0AF30409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CSS?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597143-D86D-E085-888E-69DBEB638E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49" y="1410262"/>
            <a:ext cx="6088313" cy="4356793"/>
          </a:xfrm>
        </p:spPr>
        <p:txBody>
          <a:bodyPr>
            <a:normAutofit/>
          </a:bodyPr>
          <a:lstStyle/>
          <a:p>
            <a:r>
              <a:rPr lang="de-DE" sz="2400" dirty="0"/>
              <a:t>CSS = Cascading Style Sheets</a:t>
            </a:r>
          </a:p>
          <a:p>
            <a:r>
              <a:rPr lang="de-DE" sz="2400" dirty="0"/>
              <a:t>Programmiersprache zum Festlegen von Designs</a:t>
            </a:r>
          </a:p>
          <a:p>
            <a:r>
              <a:rPr lang="de-DE" sz="2400" dirty="0"/>
              <a:t>Eine der Kernsprachen des World Wide Web</a:t>
            </a:r>
          </a:p>
          <a:p>
            <a:r>
              <a:rPr lang="de-DE" sz="2400" dirty="0"/>
              <a:t>Vielfältige Möglichkeiten eine Seite zu gestalten</a:t>
            </a:r>
          </a:p>
          <a:p>
            <a:r>
              <a:rPr lang="de-DE" sz="2400" dirty="0"/>
              <a:t>Einfacher Syntaxaufbau aus Selektor und Deklaration</a:t>
            </a:r>
          </a:p>
          <a:p>
            <a:r>
              <a:rPr lang="de-DE" sz="2400" dirty="0"/>
              <a:t>Möglichkeit das Styling automatisch an die Gerätegröße anzupassen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6CA99-634E-0C39-3B3D-FF56F9658D14}"/>
              </a:ext>
            </a:extLst>
          </p:cNvPr>
          <p:cNvSpPr txBox="1"/>
          <p:nvPr/>
        </p:nvSpPr>
        <p:spPr>
          <a:xfrm>
            <a:off x="6292159" y="6308079"/>
            <a:ext cx="470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Bildquelle: </a:t>
            </a:r>
            <a:r>
              <a:rPr lang="de-DE" sz="1200" i="1" dirty="0">
                <a:solidFill>
                  <a:schemeClr val="bg1"/>
                </a:solidFill>
              </a:rPr>
              <a:t>https://</a:t>
            </a:r>
            <a:r>
              <a:rPr lang="de-DE" sz="1200" i="1" dirty="0" err="1">
                <a:solidFill>
                  <a:schemeClr val="bg1"/>
                </a:solidFill>
              </a:rPr>
              <a:t>de.m.wikipedia.org</a:t>
            </a:r>
            <a:r>
              <a:rPr lang="de-DE" sz="1200" i="1" dirty="0">
                <a:solidFill>
                  <a:schemeClr val="bg1"/>
                </a:solidFill>
              </a:rPr>
              <a:t>/</a:t>
            </a:r>
            <a:r>
              <a:rPr lang="de-DE" sz="1200" i="1" dirty="0" err="1">
                <a:solidFill>
                  <a:schemeClr val="bg1"/>
                </a:solidFill>
              </a:rPr>
              <a:t>wiki</a:t>
            </a:r>
            <a:r>
              <a:rPr lang="de-DE" sz="1200" i="1" dirty="0">
                <a:solidFill>
                  <a:schemeClr val="bg1"/>
                </a:solidFill>
              </a:rPr>
              <a:t>/Datei:CSS3_logo_and_wordmark.svg</a:t>
            </a:r>
          </a:p>
        </p:txBody>
      </p:sp>
    </p:spTree>
    <p:extLst>
      <p:ext uri="{BB962C8B-B14F-4D97-AF65-F5344CB8AC3E}">
        <p14:creationId xmlns:p14="http://schemas.microsoft.com/office/powerpoint/2010/main" val="30776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B401B-C401-5C9B-73E5-477C5632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CF1B8-F7B0-6195-BC03-D46E2C5E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9584E3-FA70-2197-70C9-AEAFF98B15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3048" y="1935060"/>
            <a:ext cx="2034958" cy="1151632"/>
          </a:xfrm>
        </p:spPr>
        <p:txBody>
          <a:bodyPr/>
          <a:lstStyle/>
          <a:p>
            <a:r>
              <a:rPr lang="de-DE" dirty="0"/>
              <a:t>Inline CSS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85A302-4233-0FD8-3BF4-E4428FCC2E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17252" y="1935060"/>
            <a:ext cx="2291700" cy="1151632"/>
          </a:xfrm>
        </p:spPr>
        <p:txBody>
          <a:bodyPr/>
          <a:lstStyle/>
          <a:p>
            <a:r>
              <a:rPr lang="de-DE" dirty="0"/>
              <a:t>External CSS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0EB92AC-1C01-E543-9C65-C61CE5531B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7886" y="1935060"/>
            <a:ext cx="2196227" cy="1151632"/>
          </a:xfrm>
        </p:spPr>
        <p:txBody>
          <a:bodyPr/>
          <a:lstStyle/>
          <a:p>
            <a:r>
              <a:rPr lang="de-DE" dirty="0"/>
              <a:t>Internal CSS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DF1FC28-08A2-7C3D-3129-942B2A42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123503" cy="365760"/>
          </a:xfrm>
        </p:spPr>
        <p:txBody>
          <a:bodyPr/>
          <a:lstStyle/>
          <a:p>
            <a:r>
              <a:rPr lang="de-DE" sz="3200" dirty="0"/>
              <a:t>Welche CSS-Arten gibt 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0E87B-27C6-10F1-B895-DC61A3899795}"/>
              </a:ext>
            </a:extLst>
          </p:cNvPr>
          <p:cNvSpPr txBox="1"/>
          <p:nvPr/>
        </p:nvSpPr>
        <p:spPr>
          <a:xfrm>
            <a:off x="606293" y="3122904"/>
            <a:ext cx="2788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CSS-Regeln werden mit Hilfe des “style“ Attributs direkt in dem HTML-Tag definiert.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48F82-1F77-6230-5A89-3699517EED71}"/>
              </a:ext>
            </a:extLst>
          </p:cNvPr>
          <p:cNvSpPr txBox="1"/>
          <p:nvPr/>
        </p:nvSpPr>
        <p:spPr>
          <a:xfrm>
            <a:off x="4701765" y="3122903"/>
            <a:ext cx="2788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CSS-Regeln werden zwischen dem style Attribut definiert. Die CSS-Regeln  können über „</a:t>
            </a:r>
            <a:r>
              <a:rPr lang="de-DE" sz="2000" dirty="0" err="1">
                <a:solidFill>
                  <a:schemeClr val="bg1"/>
                </a:solidFill>
              </a:rPr>
              <a:t>class</a:t>
            </a:r>
            <a:r>
              <a:rPr lang="de-DE" sz="2000" dirty="0">
                <a:solidFill>
                  <a:schemeClr val="bg1"/>
                </a:solidFill>
              </a:rPr>
              <a:t>“ angewendet werden.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AE762-5D5A-57EB-A1C9-D5D9C14F089E}"/>
              </a:ext>
            </a:extLst>
          </p:cNvPr>
          <p:cNvSpPr txBox="1"/>
          <p:nvPr/>
        </p:nvSpPr>
        <p:spPr>
          <a:xfrm>
            <a:off x="8668868" y="3122903"/>
            <a:ext cx="2788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CSS-Regeln werden in einem Externen CSS-File definiert und dann in das zugehörige HTML-File importiert.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Die Regeln lassen sich über „</a:t>
            </a:r>
            <a:r>
              <a:rPr lang="de-DE" sz="2000" dirty="0" err="1">
                <a:solidFill>
                  <a:schemeClr val="bg1"/>
                </a:solidFill>
              </a:rPr>
              <a:t>class</a:t>
            </a:r>
            <a:r>
              <a:rPr lang="de-DE" sz="2000" dirty="0">
                <a:solidFill>
                  <a:schemeClr val="bg1"/>
                </a:solidFill>
              </a:rPr>
              <a:t>“ anwenden.</a:t>
            </a:r>
          </a:p>
        </p:txBody>
      </p:sp>
    </p:spTree>
    <p:extLst>
      <p:ext uri="{BB962C8B-B14F-4D97-AF65-F5344CB8AC3E}">
        <p14:creationId xmlns:p14="http://schemas.microsoft.com/office/powerpoint/2010/main" val="106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B01F-3A0F-615A-D6EB-8A910802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58B9-FD02-2C12-62C4-E688557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B401C1-0AC8-18CC-5204-B601E39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54" y="952830"/>
            <a:ext cx="7287768" cy="630936"/>
          </a:xfrm>
        </p:spPr>
        <p:txBody>
          <a:bodyPr/>
          <a:lstStyle/>
          <a:p>
            <a:pPr algn="l"/>
            <a:r>
              <a:rPr lang="de-DE" sz="3200" dirty="0"/>
              <a:t>Inline</a:t>
            </a:r>
            <a:r>
              <a:rPr lang="de-DE" dirty="0"/>
              <a:t> </a:t>
            </a:r>
            <a:r>
              <a:rPr lang="de-DE" sz="3200" dirty="0"/>
              <a:t>CSS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B89A7-292F-1A07-F133-15B5195A9B0F}"/>
              </a:ext>
            </a:extLst>
          </p:cNvPr>
          <p:cNvSpPr txBox="1"/>
          <p:nvPr/>
        </p:nvSpPr>
        <p:spPr>
          <a:xfrm>
            <a:off x="847252" y="2129429"/>
            <a:ext cx="759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1. Definieren von CSS-Eigenschaften Direkt im HTML-Tag mit dem „style“ Attribut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BB28D-6614-A3FF-477A-F9B580DE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5265"/>
            <a:ext cx="10466917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C01D4-4054-7FA9-6478-388B5A98860B}"/>
              </a:ext>
            </a:extLst>
          </p:cNvPr>
          <p:cNvSpPr txBox="1"/>
          <p:nvPr/>
        </p:nvSpPr>
        <p:spPr>
          <a:xfrm>
            <a:off x="838199" y="3625611"/>
            <a:ext cx="945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Alternative Übersichtlichere Notation der CSS-Eigenschaften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91710-0785-FCC9-99CF-7F841BE2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93000"/>
            <a:ext cx="6499695" cy="1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B01F-3A0F-615A-D6EB-8A910802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58B9-FD02-2C12-62C4-E688557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B401C1-0AC8-18CC-5204-B601E39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54" y="952830"/>
            <a:ext cx="7287768" cy="630936"/>
          </a:xfrm>
        </p:spPr>
        <p:txBody>
          <a:bodyPr/>
          <a:lstStyle/>
          <a:p>
            <a:pPr algn="l"/>
            <a:r>
              <a:rPr lang="de-DE" sz="3200" dirty="0"/>
              <a:t>Internal</a:t>
            </a:r>
            <a:r>
              <a:rPr lang="de-DE" dirty="0"/>
              <a:t> </a:t>
            </a:r>
            <a:r>
              <a:rPr lang="de-DE" sz="3200" dirty="0"/>
              <a:t>CSS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8D4D5-5968-C330-34E3-79B5A637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6" y="5218289"/>
            <a:ext cx="10560127" cy="314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4DC63-2835-F4FD-E302-10C9C9F48560}"/>
              </a:ext>
            </a:extLst>
          </p:cNvPr>
          <p:cNvSpPr txBox="1"/>
          <p:nvPr/>
        </p:nvSpPr>
        <p:spPr>
          <a:xfrm>
            <a:off x="847252" y="4749468"/>
            <a:ext cx="71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2. Aufrufen der CSS-Regel in einem &lt;div&gt;&lt;/div&gt;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B89A7-292F-1A07-F133-15B5195A9B0F}"/>
              </a:ext>
            </a:extLst>
          </p:cNvPr>
          <p:cNvSpPr txBox="1"/>
          <p:nvPr/>
        </p:nvSpPr>
        <p:spPr>
          <a:xfrm>
            <a:off x="847252" y="2111323"/>
            <a:ext cx="84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1. Definieren der CSS-Regeln in &lt;Head&gt;&lt;/Head&gt;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872B6-84EF-6B55-27A9-7EEA0865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2" y="2580144"/>
            <a:ext cx="3194377" cy="19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B01F-3A0F-615A-D6EB-8A910802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00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05.06.2024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58B9-FD02-2C12-62C4-E688557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B401C1-0AC8-18CC-5204-B601E39D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54" y="952830"/>
            <a:ext cx="7287768" cy="630936"/>
          </a:xfrm>
        </p:spPr>
        <p:txBody>
          <a:bodyPr/>
          <a:lstStyle/>
          <a:p>
            <a:pPr algn="l"/>
            <a:r>
              <a:rPr lang="de-DE" sz="3200" dirty="0"/>
              <a:t>External</a:t>
            </a:r>
            <a:r>
              <a:rPr lang="de-DE" dirty="0"/>
              <a:t> </a:t>
            </a:r>
            <a:r>
              <a:rPr lang="de-DE" sz="3200" dirty="0"/>
              <a:t>CSS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8D4D5-5968-C330-34E3-79B5A637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6" y="5218289"/>
            <a:ext cx="10560127" cy="314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4DC63-2835-F4FD-E302-10C9C9F48560}"/>
              </a:ext>
            </a:extLst>
          </p:cNvPr>
          <p:cNvSpPr txBox="1"/>
          <p:nvPr/>
        </p:nvSpPr>
        <p:spPr>
          <a:xfrm>
            <a:off x="847252" y="4749468"/>
            <a:ext cx="71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2. Aufrufen der CSS-Regel in einem &lt;div&gt;&lt;/div&gt;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B89A7-292F-1A07-F133-15B5195A9B0F}"/>
              </a:ext>
            </a:extLst>
          </p:cNvPr>
          <p:cNvSpPr txBox="1"/>
          <p:nvPr/>
        </p:nvSpPr>
        <p:spPr>
          <a:xfrm>
            <a:off x="847252" y="2111323"/>
            <a:ext cx="840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cap="all" spc="100" dirty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1. Definieren der CSS-Regeln In Externem CSS-file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C02EC-766F-AC49-0887-9FDECDC4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2" y="2580144"/>
            <a:ext cx="4447182" cy="15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7A1380"/>
    </a:accent1>
    <a:accent2>
      <a:srgbClr val="0C1A69"/>
    </a:accent2>
    <a:accent3>
      <a:srgbClr val="F4292E"/>
    </a:accent3>
    <a:accent4>
      <a:srgbClr val="FD49C1"/>
    </a:accent4>
    <a:accent5>
      <a:srgbClr val="15C7C7"/>
    </a:accent5>
    <a:accent6>
      <a:srgbClr val="02DCFA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13570</TotalTime>
  <Words>1080</Words>
  <Application>Microsoft Macintosh PowerPoint</Application>
  <PresentationFormat>Widescreen</PresentationFormat>
  <Paragraphs>212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Bootstrap</vt:lpstr>
      <vt:lpstr>Inhalte</vt:lpstr>
      <vt:lpstr>PowerPoint Presentation</vt:lpstr>
      <vt:lpstr>Was ist bootstrap?</vt:lpstr>
      <vt:lpstr>Was ist CSS?</vt:lpstr>
      <vt:lpstr>Welche CSS-Arten gibt es?</vt:lpstr>
      <vt:lpstr>Inline CSS</vt:lpstr>
      <vt:lpstr>Internal CSS</vt:lpstr>
      <vt:lpstr>External CSS</vt:lpstr>
      <vt:lpstr>BaSic Facts ZU Bootsrap</vt:lpstr>
      <vt:lpstr>Wichtige Zeitpunkte der Bootstrap Geschichte</vt:lpstr>
      <vt:lpstr>Welche Unternehmen verwenden Bootstrap?</vt:lpstr>
      <vt:lpstr>X (twitter)</vt:lpstr>
      <vt:lpstr>Spotify</vt:lpstr>
      <vt:lpstr>Snapchat</vt:lpstr>
      <vt:lpstr>Postman</vt:lpstr>
      <vt:lpstr>Wann lohnt es sich bootstrap zu nutzen?</vt:lpstr>
      <vt:lpstr>Bootstrap themes</vt:lpstr>
      <vt:lpstr>Responsive design</vt:lpstr>
      <vt:lpstr>Ist das Responsive Design?</vt:lpstr>
      <vt:lpstr>Bootstrap &amp; tailwind im vergleich</vt:lpstr>
      <vt:lpstr>Bootstrap &amp; CSS im vergleich</vt:lpstr>
      <vt:lpstr>Praxisbeispiel</vt:lpstr>
      <vt:lpstr>Die 2 Setup Schritte</vt:lpstr>
      <vt:lpstr>Erstellung des Projektes</vt:lpstr>
      <vt:lpstr>Umsetzung der IDEE</vt:lpstr>
      <vt:lpstr>Danke</vt:lpstr>
      <vt:lpstr>QuellenVerzeichnis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Joachim Schablowsky</dc:creator>
  <cp:lastModifiedBy>Joachim Schablowsky</cp:lastModifiedBy>
  <cp:revision>335</cp:revision>
  <dcterms:created xsi:type="dcterms:W3CDTF">2023-10-17T14:56:49Z</dcterms:created>
  <dcterms:modified xsi:type="dcterms:W3CDTF">2024-06-06T16:39:25Z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3507802-f8e4-4e38-829c-ac8ea9b241e4_Enabled">
    <vt:lpwstr>true</vt:lpwstr>
  </property>
  <property fmtid="{D5CDD505-2E9C-101B-9397-08002B2CF9AE}" pid="4" name="MSIP_Label_23507802-f8e4-4e38-829c-ac8ea9b241e4_SetDate">
    <vt:lpwstr>2024-01-10T06:59:39Z</vt:lpwstr>
  </property>
  <property fmtid="{D5CDD505-2E9C-101B-9397-08002B2CF9AE}" pid="5" name="MSIP_Label_23507802-f8e4-4e38-829c-ac8ea9b241e4_Method">
    <vt:lpwstr>Privileged</vt:lpwstr>
  </property>
  <property fmtid="{D5CDD505-2E9C-101B-9397-08002B2CF9AE}" pid="6" name="MSIP_Label_23507802-f8e4-4e38-829c-ac8ea9b241e4_Name">
    <vt:lpwstr>Public v2</vt:lpwstr>
  </property>
  <property fmtid="{D5CDD505-2E9C-101B-9397-08002B2CF9AE}" pid="7" name="MSIP_Label_23507802-f8e4-4e38-829c-ac8ea9b241e4_SiteId">
    <vt:lpwstr>6e51e1ad-c54b-4b39-b598-0ffe9ae68fef</vt:lpwstr>
  </property>
  <property fmtid="{D5CDD505-2E9C-101B-9397-08002B2CF9AE}" pid="8" name="MSIP_Label_23507802-f8e4-4e38-829c-ac8ea9b241e4_ActionId">
    <vt:lpwstr>87accf6f-1161-418d-8cdb-38a387d1cdd7</vt:lpwstr>
  </property>
  <property fmtid="{D5CDD505-2E9C-101B-9397-08002B2CF9AE}" pid="9" name="MSIP_Label_23507802-f8e4-4e38-829c-ac8ea9b241e4_ContentBits">
    <vt:lpwstr>2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Public</vt:lpwstr>
  </property>
</Properties>
</file>